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y="5143500" cx="9144000"/>
  <p:notesSz cx="6858000" cy="9144000"/>
  <p:embeddedFontLst>
    <p:embeddedFont>
      <p:font typeface="Average"/>
      <p:regular r:id="rId39"/>
    </p:embeddedFont>
    <p:embeddedFont>
      <p:font typeface="Oswald"/>
      <p:regular r:id="rId40"/>
      <p:bold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swald-regular.fntdata"/><Relationship Id="rId20" Type="http://schemas.openxmlformats.org/officeDocument/2006/relationships/slide" Target="slides/slide16.xml"/><Relationship Id="rId41" Type="http://schemas.openxmlformats.org/officeDocument/2006/relationships/font" Target="fonts/Oswald-bold.fnt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Average-regular.fntdata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0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2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3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Stewardship 3.0 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Presented by Katie Price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Archdiocese of Chicago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Parish Stewardship Coordinator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90250" y="526350"/>
            <a:ext cx="76692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Stewardship begins with hospitality.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Sunday hospitality.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~Stewardship 3.0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Stewardship 3.0 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a Stewardship 3.0 Pastor, staff, or parishioner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look like? </a:t>
            </a: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They are givers and receivers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Passionate about Sunday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Radically obsessed with invitation and participation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Give witness to the Gospel through actions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They receive and engage seekers and searchers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265500" y="166265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does a Stewardship 3.0 Parish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plan and act? </a:t>
            </a:r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265500" y="3750700"/>
            <a:ext cx="4045200" cy="44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Leadership (Discipleship) Formation and Education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Radically Obsessed with Invitation and Participation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They Plan for Sundays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They Create and Nurture a Sense of Welcome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They Provide a Comprehensive Approach to the Offertory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265500" y="971725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Why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Stewardship 3.0? 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265500" y="2774648"/>
            <a:ext cx="4045200" cy="11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often overlook the “why” but in this question we find value and meaning behind our Mission. </a:t>
            </a:r>
          </a:p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Stewardship is alive when the spirit of discipleship moves through our hearts into the heart of another via our words and actions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Stewardship is moving beyond informing to transforming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 the heart of stewardship, we are answering Jesus’ call to us...</a:t>
            </a:r>
          </a:p>
          <a:p>
            <a:pPr lvl="0" rtl="0" algn="r">
              <a:spcBef>
                <a:spcPts val="0"/>
              </a:spcBef>
              <a:buNone/>
            </a:pPr>
            <a:r>
              <a:rPr i="1" lang="en"/>
              <a:t>Isn’t that worthy of everything we have?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version is your Parish operating?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736500"/>
            <a:ext cx="8520600" cy="3100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/>
              <a:t>How to we avoid the C.A.V.E’s?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3959075"/>
            <a:ext cx="8520600" cy="57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“Consistently Against Virtually Everything” Types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265500" y="971725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What are the barriers?  </a:t>
            </a:r>
          </a:p>
        </p:txBody>
      </p:sp>
      <p:sp>
        <p:nvSpPr>
          <p:cNvPr id="153" name="Shape 153"/>
          <p:cNvSpPr txBox="1"/>
          <p:nvPr>
            <p:ph idx="1" type="subTitle"/>
          </p:nvPr>
        </p:nvSpPr>
        <p:spPr>
          <a:xfrm>
            <a:off x="265500" y="2774648"/>
            <a:ext cx="4045200" cy="11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We all have challenges, no matter our role in the community- Pastoral staff, business staff, parishioners, or newcomers</a:t>
            </a:r>
          </a:p>
        </p:txBody>
      </p:sp>
      <p:sp>
        <p:nvSpPr>
          <p:cNvPr id="154" name="Shape 15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 we have to talk about money.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need quick solutions to fix our problems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Financial Stewardship will fix our problems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don’t have the time or staff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Are you saying we don’t do the offertory anymore?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Great stuff, Katie 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But, really, how do we do it all?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Stewardship Committee 101 </a:t>
            </a:r>
          </a:p>
        </p:txBody>
      </p:sp>
      <p:sp>
        <p:nvSpPr>
          <p:cNvPr id="166" name="Shape 166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one of the Apostles wouldn’t apply, we might be doing it wrong. </a:t>
            </a:r>
          </a:p>
        </p:txBody>
      </p:sp>
      <p:sp>
        <p:nvSpPr>
          <p:cNvPr id="167" name="Shape 167"/>
          <p:cNvSpPr txBox="1"/>
          <p:nvPr>
            <p:ph idx="2" type="body"/>
          </p:nvPr>
        </p:nvSpPr>
        <p:spPr>
          <a:xfrm>
            <a:off x="4939500" y="460600"/>
            <a:ext cx="3837000" cy="395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Successful Stewardship Committees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Diverse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Succession Planners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Offer Formation Programs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Offer Recognition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Create Communications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Provide Hospitality/Welcome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Collect Data/Staff Coordination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 I: Sustainable Stewardship 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Stewardship 3.0 only thrives in a community when the experience is sustainable.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does sustainable stewardship mean?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The Parishioners are well versed in stewardship meaning and opportunity 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/>
              <a:t>The Pastor shares responsibility for stewardship messaging and experience with the Parishioners, but the burden of stewardship does NOT rests on the Pastor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The Archdiocese staff is a part of your team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&amp; Agenda 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The Basics: Food, Beverage, Nametags, Restrooms </a:t>
            </a:r>
          </a:p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Introduce Sponsor- Thank You Faith Direct! </a:t>
            </a:r>
          </a:p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What Is Stewardship 3.0?</a:t>
            </a:r>
          </a:p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Why </a:t>
            </a:r>
          </a:p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Discussion/ Exercise </a:t>
            </a:r>
          </a:p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How We Are Going to Get It Done </a:t>
            </a:r>
          </a:p>
          <a:p>
            <a:pPr indent="-228600" lvl="0" marL="457200">
              <a:spcBef>
                <a:spcPts val="0"/>
              </a:spcBef>
              <a:buAutoNum type="romanUcPeriod"/>
            </a:pPr>
            <a:r>
              <a:rPr lang="en"/>
              <a:t>Open Discussion &amp; FAQs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Part II: Sustainable Stewardship 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There are 3 Steps to Sustainable Stewardship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Step 1: Create Leadership Formation opportunities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Step 2: Create the infrastructure and capacity for doing stewardship at your Parish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Step 3: Create a culture of stewardship by constant content development and delivery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265500" y="971725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Step 1</a:t>
            </a:r>
          </a:p>
        </p:txBody>
      </p:sp>
      <p:sp>
        <p:nvSpPr>
          <p:cNvPr id="185" name="Shape 185"/>
          <p:cNvSpPr txBox="1"/>
          <p:nvPr>
            <p:ph idx="1" type="subTitle"/>
          </p:nvPr>
        </p:nvSpPr>
        <p:spPr>
          <a:xfrm>
            <a:off x="265500" y="2774648"/>
            <a:ext cx="4045200" cy="11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Create Leadership formation opportunities for all audiences, Pastors, staff, and parishioners </a:t>
            </a:r>
          </a:p>
        </p:txBody>
      </p:sp>
      <p:sp>
        <p:nvSpPr>
          <p:cNvPr id="186" name="Shape 18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Archdiocesan workshops, webinars, and website have great tools for training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Leader networking, small Deanery groups or online networking opportunities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Stewardship Celebration Day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Host a Stewardship Evening of Discussion or Retreat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265500" y="971725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Step 2</a:t>
            </a:r>
          </a:p>
        </p:txBody>
      </p:sp>
      <p:sp>
        <p:nvSpPr>
          <p:cNvPr id="192" name="Shape 192"/>
          <p:cNvSpPr txBox="1"/>
          <p:nvPr>
            <p:ph idx="1" type="subTitle"/>
          </p:nvPr>
        </p:nvSpPr>
        <p:spPr>
          <a:xfrm>
            <a:off x="265500" y="2774648"/>
            <a:ext cx="4045200" cy="11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Create the infrastructure and capacity for doing stewardship at your Parish </a:t>
            </a:r>
          </a:p>
        </p:txBody>
      </p:sp>
      <p:sp>
        <p:nvSpPr>
          <p:cNvPr id="193" name="Shape 19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motto this year is: finding time, where time doesn’t exist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Archdiocese putting into place a system of resources to provide the capacity and infrastructure to succeed.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Attend webinars offering marketing and messaging assistance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Practice asking for things.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265500" y="971725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lang="en"/>
              <a:t>Step 3</a:t>
            </a:r>
          </a:p>
        </p:txBody>
      </p:sp>
      <p:sp>
        <p:nvSpPr>
          <p:cNvPr id="199" name="Shape 199"/>
          <p:cNvSpPr txBox="1"/>
          <p:nvPr>
            <p:ph idx="1" type="subTitle"/>
          </p:nvPr>
        </p:nvSpPr>
        <p:spPr>
          <a:xfrm>
            <a:off x="265500" y="2774648"/>
            <a:ext cx="4045200" cy="11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Create a culture of stewardship by constant content development and delivery</a:t>
            </a:r>
          </a:p>
        </p:txBody>
      </p:sp>
      <p:sp>
        <p:nvSpPr>
          <p:cNvPr id="200" name="Shape 20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 out the website for updated content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Spirit of Stewardship E-Newsletter always has new content to utilize in bulletins or the website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Experiment with ideas, for example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Stories of Stewardship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Stewardship Sunday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Planned Offertory Program (POP) 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POP a.k.a the Planned Offertory Program was developed to dedicate a time of year to understanding stewardship, asking for a stewardship commitment of time, talent, and treasure, over the next year, and formalized the giving process for a Parish.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Traditionally the Archdiocese assisted with: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Form letters for mailing parishioners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Educated parishes on the program’s 3-weekend approach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Provided commitment cards for the planned stewardship gift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Witness talks and other documents were found on the website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In-person/phone consulting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new? 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11700" y="1152475"/>
            <a:ext cx="3197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Previous POP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Form letter mailings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Testimonies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No theme or design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Parish responsible for most of the work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 </a:t>
            </a:r>
          </a:p>
        </p:txBody>
      </p:sp>
      <p:sp>
        <p:nvSpPr>
          <p:cNvPr id="213" name="Shape 213"/>
          <p:cNvSpPr txBox="1"/>
          <p:nvPr>
            <p:ph idx="2" type="body"/>
          </p:nvPr>
        </p:nvSpPr>
        <p:spPr>
          <a:xfrm>
            <a:off x="5220275" y="1152475"/>
            <a:ext cx="36120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New POP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Mailings and/or email marketing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Testimonies in person AND video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Theme and graphic design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Archdiocese completed most of the work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Analysis and case studies shared </a:t>
            </a:r>
          </a:p>
        </p:txBody>
      </p:sp>
      <p:pic>
        <p:nvPicPr>
          <p:cNvPr descr="Arrow, Black, Silhouette ..." id="214" name="Shape 2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399" y="1766275"/>
            <a:ext cx="11454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rrow, Black, Silhouette ..."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399" y="2285400"/>
            <a:ext cx="11454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rrow, Black, Silhouette ..."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399" y="2777800"/>
            <a:ext cx="11454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rrow, Black, Silhouette ..."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399" y="3350500"/>
            <a:ext cx="11454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Archdiocese providing for your use? 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 Development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5 graphics for web or print (based on theme and template choice)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Segmented audience outlines (Pilot Program includes Mailchimp/email assistance)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 Parish Video Template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4 Social Media Posts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*Training on tools to create your own campaign offered in September/October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*Theme packages and design files will be posted on website in September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Want to see one?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Consider it done.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Theme #1: Living Discipleship Through Spirit, Gifts, and Service.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311700" y="1152475"/>
            <a:ext cx="8520600" cy="82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descr="The St. Denis Community Season of Stewardship.jpg"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350" y="1072550"/>
            <a:ext cx="7505300" cy="362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pirit (1).jpg" id="241" name="Shape 2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437" y="777064"/>
            <a:ext cx="6381124" cy="358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ew2.png"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375" y="195262"/>
            <a:ext cx="6191250" cy="475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ank you for your generosity!.jpg"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7725" y="639978"/>
            <a:ext cx="6868549" cy="386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/>
        </p:nvSpPr>
        <p:spPr>
          <a:xfrm>
            <a:off x="1579250" y="4200350"/>
            <a:ext cx="53079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http://video214.com/play/2cm1zKaIaBmMf2TeoOiWeA/s/dark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I participate?</a:t>
            </a:r>
          </a:p>
        </p:txBody>
      </p:sp>
      <p:sp>
        <p:nvSpPr>
          <p:cNvPr id="257" name="Shape 257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Two options</a:t>
            </a:r>
          </a:p>
        </p:txBody>
      </p:sp>
      <p:sp>
        <p:nvSpPr>
          <p:cNvPr id="258" name="Shape 25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Join the Pilot Program!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/>
              <a:t>We will work closely with you on all materials and set-up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Check out the website for themes, letter outlines, timelines etc.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b="1" lang="en" sz="1400"/>
              <a:t>Contact Katie by September 15th with your questions or interest.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400"/>
              <a:t>We will be starting the roll-out of the campaign the weekend of </a:t>
            </a:r>
            <a:r>
              <a:rPr b="1" lang="en" sz="1400"/>
              <a:t>October 8th or the 15th</a:t>
            </a:r>
            <a:r>
              <a:rPr lang="en" sz="1400"/>
              <a:t>, depending on the Parish.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does all this compliment the Renew My Church effort?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ask some questions and discuss!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Strive to be faithful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not successful.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265500" y="7242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Stewardship 1.0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Tithe </a:t>
            </a:r>
          </a:p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265500" y="2434499"/>
            <a:ext cx="4045200" cy="175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Did she say “tithing?”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Yes, yes I did. 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 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939500" y="274175"/>
            <a:ext cx="3837000" cy="414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Tithing is returning 10% of your blessings to God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OT- Sacrifice seen as a reminder that all is owed to God- people were dependent on God’s creation very clearly as it sustained their life.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NT- Jesus called us to more than the OT tithe, but to give up everything and follow Him.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4989975" y="4595150"/>
            <a:ext cx="38370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/>
              <a:t>http://archstl.org/stewardship/page/faqs-about-tithing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265500" y="7242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Stewardship 2.0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Modern Tithe 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265500" y="2434499"/>
            <a:ext cx="4045200" cy="175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I give online, I’m good.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I don’t understand.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Another appeal?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/>
              <a:t>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4939500" y="274175"/>
            <a:ext cx="3837000" cy="414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Witness an increase in digital demand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Challenge of understanding the word “stewardship” and why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Time, Talent, and Treasure is discussed, but focus is on treasure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Idea that lots of activities or ministries must mean successful stewardship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Everyone fits into a one-size fits all “stewardship box”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4989975" y="4595150"/>
            <a:ext cx="38370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Stewardship 3.0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Forming Disciples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 new normal for a stewardship way of life</a:t>
            </a:r>
          </a:p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paradigm shift in thinking: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From maintenance mode... to mission mode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From we need to do this...to just think what we can do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From taking a collection...to everyone offering a gift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“Once one chooses to become a disciple of Jesus Christ, stewardship is not an option.”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~Bishop John McRaith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Restaurant Hospitality. 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did they do when you arrived?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did you know where to sit? What if it was full?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did you know what to get or what was special about the place?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if your little one needed a restroom? Or help with a question?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about the ambiance, the music, the staff, the meal that was shared?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it cost nothing or if money is no issue, would you want to come back? </a:t>
            </a:r>
          </a:p>
          <a:p>
            <a:pPr lvl="0" rtl="0" algn="r">
              <a:spcBef>
                <a:spcPts val="0"/>
              </a:spcBef>
              <a:buNone/>
            </a:pPr>
            <a:r>
              <a:rPr b="1" i="1" lang="en"/>
              <a:t>What if I asked these same questions about your Parish on Sunday?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500"/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